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1"/>
  </p:notesMasterIdLst>
  <p:sldIdLst>
    <p:sldId id="256" r:id="rId2"/>
    <p:sldId id="265" r:id="rId3"/>
    <p:sldId id="263" r:id="rId4"/>
    <p:sldId id="269" r:id="rId5"/>
    <p:sldId id="259" r:id="rId6"/>
    <p:sldId id="260" r:id="rId7"/>
    <p:sldId id="264" r:id="rId8"/>
    <p:sldId id="270" r:id="rId9"/>
    <p:sldId id="27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BB3C3-8F5E-4F82-96A0-EC15BC9F3C2E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0F4AF-8D8C-4EA6-9AE7-F25E1D9C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9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Wave Amplitude is related to ocean depth, deep waters mean lower waves, shallow = High . </a:t>
            </a:r>
          </a:p>
          <a:p>
            <a:r>
              <a:rPr lang="en-US" dirty="0"/>
              <a:t>Waves decay with distance , waves reflected both can intensify and dampen each other. </a:t>
            </a:r>
          </a:p>
          <a:p>
            <a:r>
              <a:rPr lang="en-US" dirty="0"/>
              <a:t>Really high frequency's may be from choppy waters , lower frequencies may be daily tides, middle frequencies give us an idea of each passing wave.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6F58B-2CF5-472D-A444-438FADB313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4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1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6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6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73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2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2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1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5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46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i.noaa.gov/news/day-2011-japan-earthquake-and-tsunami" TargetMode="External"/><Relationship Id="rId2" Type="http://schemas.openxmlformats.org/officeDocument/2006/relationships/hyperlink" Target="https://www.ndbc.noaa.gov/obs.s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arthquake.usgs.gov/earthquakes/eventpage/official20110311054624120_30/executive" TargetMode="External"/><Relationship Id="rId4" Type="http://schemas.openxmlformats.org/officeDocument/2006/relationships/hyperlink" Target="https://ds.iris.edu/wilber3/find_stations/327940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E6FB5-605F-606F-25EB-9E682D5F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9807"/>
            <a:ext cx="9144000" cy="1014347"/>
          </a:xfrm>
        </p:spPr>
        <p:txBody>
          <a:bodyPr>
            <a:normAutofit/>
          </a:bodyPr>
          <a:lstStyle/>
          <a:p>
            <a:r>
              <a:rPr lang="en-US" dirty="0"/>
              <a:t>Earthquakes and Tsunamis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19F83-3D0D-E970-F917-F6CFBF9D5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77119"/>
            <a:ext cx="9144000" cy="6807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do Tsunamis tides dampen and vary spatially from an epicenter.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89BFA-5B19-381D-8A44-05A66288715B}"/>
              </a:ext>
            </a:extLst>
          </p:cNvPr>
          <p:cNvSpPr txBox="1"/>
          <p:nvPr/>
        </p:nvSpPr>
        <p:spPr>
          <a:xfrm>
            <a:off x="1592105" y="3109439"/>
            <a:ext cx="371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By Hannah N and Jett R</a:t>
            </a:r>
          </a:p>
        </p:txBody>
      </p:sp>
    </p:spTree>
    <p:extLst>
      <p:ext uri="{BB962C8B-B14F-4D97-AF65-F5344CB8AC3E}">
        <p14:creationId xmlns:p14="http://schemas.microsoft.com/office/powerpoint/2010/main" val="57636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E456-E83C-8C0A-E77E-83D0319E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March 11, 2011</a:t>
            </a:r>
            <a:br>
              <a:rPr lang="en-US" sz="4000" dirty="0"/>
            </a:br>
            <a:r>
              <a:rPr lang="en-US" sz="4000" dirty="0"/>
              <a:t>M9.1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09A75-211B-958F-80A2-579E12F56E71}"/>
              </a:ext>
            </a:extLst>
          </p:cNvPr>
          <p:cNvSpPr txBox="1"/>
          <p:nvPr/>
        </p:nvSpPr>
        <p:spPr>
          <a:xfrm>
            <a:off x="6186619" y="455481"/>
            <a:ext cx="5178960" cy="1495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Inundation 6 miles inland near Sendai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Lead to the Fukushima Nuclear Incident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Measured Wave Heights – 33ft (Coast of Japan)</a:t>
            </a:r>
          </a:p>
        </p:txBody>
      </p:sp>
      <p:pic>
        <p:nvPicPr>
          <p:cNvPr id="8" name="japan_tsunami_400" descr="A blue circle with white tex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9F7A1174-3B95-8AA1-2982-65CC740433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9" end="6605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9045" y="2228334"/>
            <a:ext cx="3999069" cy="3999069"/>
          </a:xfrm>
          <a:prstGeom prst="rect">
            <a:avLst/>
          </a:prstGeom>
        </p:spPr>
      </p:pic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B9AD6B9F-D0E0-41B9-97B3-51F6ECD24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33" y="2426948"/>
            <a:ext cx="5921433" cy="36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3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897C-6A86-960B-B2F6-FAFF5E04E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30" y="143277"/>
            <a:ext cx="2422968" cy="939741"/>
          </a:xfrm>
        </p:spPr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F2D2F-F116-BA04-CBE7-385A65CE3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9" y="1205295"/>
            <a:ext cx="5007980" cy="10332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SAGE IRISDMC – Seismograms - acceleration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/>
              <a:t>NOAA NDBC – Buoys – water column height</a:t>
            </a:r>
            <a:endParaRPr lang="en-US" sz="2000" dirty="0">
              <a:ea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0" name="Picture 9" descr="A graph with blue lines and red lines&#10;&#10;Description automatically generated">
            <a:extLst>
              <a:ext uri="{FF2B5EF4-FFF2-40B4-BE49-F238E27FC236}">
                <a16:creationId xmlns:a16="http://schemas.microsoft.com/office/drawing/2014/main" id="{D75E2707-4874-1B40-F6E4-94616CE5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459" y="4422934"/>
            <a:ext cx="3103945" cy="2435066"/>
          </a:xfrm>
          <a:prstGeom prst="rect">
            <a:avLst/>
          </a:prstGeom>
        </p:spPr>
      </p:pic>
      <p:pic>
        <p:nvPicPr>
          <p:cNvPr id="11" name="Picture 10" descr="A graph with blue lines and red lines&#10;&#10;Description automatically generated">
            <a:extLst>
              <a:ext uri="{FF2B5EF4-FFF2-40B4-BE49-F238E27FC236}">
                <a16:creationId xmlns:a16="http://schemas.microsoft.com/office/drawing/2014/main" id="{A573A14E-89F6-A1EE-812E-3169C57B9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425" y="2206905"/>
            <a:ext cx="3103945" cy="2340017"/>
          </a:xfrm>
          <a:prstGeom prst="rect">
            <a:avLst/>
          </a:prstGeom>
        </p:spPr>
      </p:pic>
      <p:pic>
        <p:nvPicPr>
          <p:cNvPr id="12" name="Picture 11" descr="A graph with a line graph&#10;&#10;Description automatically generated">
            <a:extLst>
              <a:ext uri="{FF2B5EF4-FFF2-40B4-BE49-F238E27FC236}">
                <a16:creationId xmlns:a16="http://schemas.microsoft.com/office/drawing/2014/main" id="{C652D19F-0276-91BB-BBAE-D4A9D688A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59" y="0"/>
            <a:ext cx="3103945" cy="2238557"/>
          </a:xfrm>
          <a:prstGeom prst="rect">
            <a:avLst/>
          </a:prstGeom>
        </p:spPr>
      </p:pic>
      <p:pic>
        <p:nvPicPr>
          <p:cNvPr id="8" name="Picture 7" descr="A graph of a sound wave&#10;&#10;Description automatically generated">
            <a:extLst>
              <a:ext uri="{FF2B5EF4-FFF2-40B4-BE49-F238E27FC236}">
                <a16:creationId xmlns:a16="http://schemas.microsoft.com/office/drawing/2014/main" id="{2C4BD0C7-43DA-BB8D-6F52-A8FB56663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13" y="2750482"/>
            <a:ext cx="4261151" cy="3195863"/>
          </a:xfrm>
          <a:prstGeom prst="rect">
            <a:avLst/>
          </a:prstGeom>
        </p:spPr>
      </p:pic>
      <p:pic>
        <p:nvPicPr>
          <p:cNvPr id="13" name="Picture 12" descr="A graph of a sound wave&#10;&#10;Description automatically generated">
            <a:extLst>
              <a:ext uri="{FF2B5EF4-FFF2-40B4-BE49-F238E27FC236}">
                <a16:creationId xmlns:a16="http://schemas.microsoft.com/office/drawing/2014/main" id="{394FE3C4-B56F-7FCF-DEFC-9F7309706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4" y="2750482"/>
            <a:ext cx="4251213" cy="31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power spectrum&#10;&#10;Description automatically generated">
            <a:extLst>
              <a:ext uri="{FF2B5EF4-FFF2-40B4-BE49-F238E27FC236}">
                <a16:creationId xmlns:a16="http://schemas.microsoft.com/office/drawing/2014/main" id="{E2C7FBF5-5914-040D-28FF-67012F846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00" y="-1"/>
            <a:ext cx="4179717" cy="315568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11B95B-99AA-7F6D-2DE1-D513BCAE4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4839" y="3710030"/>
            <a:ext cx="4227162" cy="3147970"/>
          </a:xfrm>
          <a:prstGeom prst="rect">
            <a:avLst/>
          </a:prstGeom>
        </p:spPr>
      </p:pic>
      <p:pic>
        <p:nvPicPr>
          <p:cNvPr id="9" name="Picture 8" descr="A graph of a power spectrum&#10;&#10;Description automatically generated">
            <a:extLst>
              <a:ext uri="{FF2B5EF4-FFF2-40B4-BE49-F238E27FC236}">
                <a16:creationId xmlns:a16="http://schemas.microsoft.com/office/drawing/2014/main" id="{50D0B4A6-06E0-789A-3EBA-96C88F650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8" r="175" b="-235"/>
          <a:stretch/>
        </p:blipFill>
        <p:spPr>
          <a:xfrm>
            <a:off x="3813534" y="3710030"/>
            <a:ext cx="4274188" cy="3147970"/>
          </a:xfrm>
          <a:prstGeom prst="rect">
            <a:avLst/>
          </a:prstGeom>
        </p:spPr>
      </p:pic>
      <p:pic>
        <p:nvPicPr>
          <p:cNvPr id="5" name="Picture 4" descr="A group of blue and yellow graphs&#10;&#10;Description automatically generated with medium confidence">
            <a:extLst>
              <a:ext uri="{FF2B5EF4-FFF2-40B4-BE49-F238E27FC236}">
                <a16:creationId xmlns:a16="http://schemas.microsoft.com/office/drawing/2014/main" id="{A2CE4F02-B064-A378-49D2-1FFBD3B11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58" y="0"/>
            <a:ext cx="4264442" cy="3155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0E030A-C644-6B7B-56F2-77DCF413CF9A}"/>
              </a:ext>
            </a:extLst>
          </p:cNvPr>
          <p:cNvSpPr txBox="1"/>
          <p:nvPr/>
        </p:nvSpPr>
        <p:spPr>
          <a:xfrm>
            <a:off x="0" y="3629350"/>
            <a:ext cx="18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Matsushiro</a:t>
            </a:r>
            <a:r>
              <a:rPr lang="en-US" dirty="0"/>
              <a:t> Japan</a:t>
            </a:r>
          </a:p>
        </p:txBody>
      </p:sp>
      <p:pic>
        <p:nvPicPr>
          <p:cNvPr id="3" name="Picture 2" descr="A graph of a sound wave&#10;&#10;Description automatically generated">
            <a:extLst>
              <a:ext uri="{FF2B5EF4-FFF2-40B4-BE49-F238E27FC236}">
                <a16:creationId xmlns:a16="http://schemas.microsoft.com/office/drawing/2014/main" id="{3D857D68-F59D-F90A-D82B-E8C835BB6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07954"/>
            <a:ext cx="4179718" cy="3142116"/>
          </a:xfrm>
          <a:prstGeom prst="rect">
            <a:avLst/>
          </a:prstGeom>
        </p:spPr>
      </p:pic>
      <p:pic>
        <p:nvPicPr>
          <p:cNvPr id="6" name="Picture 5" descr="A graph of a sound wave&#10;&#10;Description automatically generated">
            <a:extLst>
              <a:ext uri="{FF2B5EF4-FFF2-40B4-BE49-F238E27FC236}">
                <a16:creationId xmlns:a16="http://schemas.microsoft.com/office/drawing/2014/main" id="{B1FEAC5F-CA15-B5C0-840F-537056E24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28"/>
            <a:ext cx="4226850" cy="31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3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5493-3682-A090-AEBC-69A1852DC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532" y="140309"/>
            <a:ext cx="4965261" cy="1325563"/>
          </a:xfrm>
        </p:spPr>
        <p:txBody>
          <a:bodyPr/>
          <a:lstStyle/>
          <a:p>
            <a:r>
              <a:rPr lang="en-US" dirty="0"/>
              <a:t>Sampling Rates</a:t>
            </a:r>
          </a:p>
        </p:txBody>
      </p:sp>
      <p:pic>
        <p:nvPicPr>
          <p:cNvPr id="9" name="Content Placeholder 8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705FD698-7485-6692-73FA-91F8BAE03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21" r="13669"/>
          <a:stretch/>
        </p:blipFill>
        <p:spPr>
          <a:xfrm>
            <a:off x="7055223" y="4029557"/>
            <a:ext cx="4831984" cy="2102795"/>
          </a:xfrm>
        </p:spPr>
      </p:pic>
      <p:pic>
        <p:nvPicPr>
          <p:cNvPr id="10" name="Picture 9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591C596F-1B05-1BF5-1DFD-651C236FB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2" r="13823" b="-443"/>
          <a:stretch/>
        </p:blipFill>
        <p:spPr>
          <a:xfrm>
            <a:off x="7055223" y="2135094"/>
            <a:ext cx="4831983" cy="2040991"/>
          </a:xfrm>
          <a:prstGeom prst="rect">
            <a:avLst/>
          </a:prstGeom>
        </p:spPr>
      </p:pic>
      <p:pic>
        <p:nvPicPr>
          <p:cNvPr id="11" name="Picture 10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550B8948-FC20-11CA-8A00-D5ED62EDB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2" r="13823" b="-443"/>
          <a:stretch/>
        </p:blipFill>
        <p:spPr>
          <a:xfrm>
            <a:off x="7055223" y="243541"/>
            <a:ext cx="4831983" cy="2040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5773B-9C73-43F8-3F87-683AE9F6E792}"/>
              </a:ext>
            </a:extLst>
          </p:cNvPr>
          <p:cNvSpPr txBox="1"/>
          <p:nvPr/>
        </p:nvSpPr>
        <p:spPr>
          <a:xfrm>
            <a:off x="718012" y="1453308"/>
            <a:ext cx="53713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Tide buoys do not transmit signals at a consistent sampling rate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Data is at a frequency of 15 minutes, 1 minute, or 15 seconds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851343F-C4E1-7348-5929-D18905F5B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45983"/>
            <a:ext cx="4717274" cy="35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CA90-5AEA-CD75-F9EC-F7F9164D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9" y="185831"/>
            <a:ext cx="4957483" cy="949045"/>
          </a:xfrm>
        </p:spPr>
        <p:txBody>
          <a:bodyPr>
            <a:noAutofit/>
          </a:bodyPr>
          <a:lstStyle/>
          <a:p>
            <a:r>
              <a:rPr lang="en-US" sz="3600" dirty="0">
                <a:ea typeface="Calibri Light"/>
                <a:cs typeface="Calibri Light"/>
              </a:rPr>
              <a:t>Resampling the Data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380D1B-61DF-A560-98F4-29213F167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04" y="1005752"/>
            <a:ext cx="6850284" cy="11200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Resample the data to a consistent 15s sampling frequency using linear interpolation to fill missing values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Figures are Iturup Station Close to Epicenter</a:t>
            </a:r>
          </a:p>
          <a:p>
            <a:pPr>
              <a:buNone/>
            </a:pPr>
            <a:endParaRPr lang="en-US" sz="1200" dirty="0">
              <a:latin typeface="Consolas"/>
              <a:ea typeface="Calibri"/>
              <a:cs typeface="Calibri"/>
            </a:endParaRPr>
          </a:p>
        </p:txBody>
      </p:sp>
      <p:pic>
        <p:nvPicPr>
          <p:cNvPr id="5" name="Picture 4" descr="A graph with blue lines and red lines&#10;&#10;Description automatically generated">
            <a:extLst>
              <a:ext uri="{FF2B5EF4-FFF2-40B4-BE49-F238E27FC236}">
                <a16:creationId xmlns:a16="http://schemas.microsoft.com/office/drawing/2014/main" id="{CAD80DE9-0236-DFE6-D4D4-A42D4324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7" y="2233121"/>
            <a:ext cx="5260813" cy="4189239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A535CBB5-730D-33CF-D633-3C07D1EF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020" y="2233121"/>
            <a:ext cx="5493549" cy="41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9E9D-9467-7857-78D2-57093B72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70" y="201150"/>
            <a:ext cx="4836402" cy="670687"/>
          </a:xfrm>
        </p:spPr>
        <p:txBody>
          <a:bodyPr>
            <a:normAutofit/>
          </a:bodyPr>
          <a:lstStyle/>
          <a:p>
            <a:r>
              <a:rPr lang="en-US" sz="3600" dirty="0">
                <a:ea typeface="Calibri Light"/>
                <a:cs typeface="Calibri Light"/>
              </a:rPr>
              <a:t>Filtering the Signal</a:t>
            </a:r>
            <a:endParaRPr lang="en-US" sz="3600" dirty="0"/>
          </a:p>
        </p:txBody>
      </p:sp>
      <p:pic>
        <p:nvPicPr>
          <p:cNvPr id="19" name="Content Placeholder 18" descr="A graph of a frequency&#10;&#10;Description automatically generated">
            <a:extLst>
              <a:ext uri="{FF2B5EF4-FFF2-40B4-BE49-F238E27FC236}">
                <a16:creationId xmlns:a16="http://schemas.microsoft.com/office/drawing/2014/main" id="{7589FB82-478E-8018-10AD-E9BF35BB0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802" y="1451113"/>
            <a:ext cx="3261804" cy="24950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F5700D-8FA4-5666-4378-0E95679E8CF0}"/>
              </a:ext>
            </a:extLst>
          </p:cNvPr>
          <p:cNvSpPr txBox="1"/>
          <p:nvPr/>
        </p:nvSpPr>
        <p:spPr>
          <a:xfrm>
            <a:off x="4581644" y="250784"/>
            <a:ext cx="720524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High-pass Butterworth Filter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Cutoff frequency determined by looking at the Amplitude Spectrum – 0.003 Hz was pretty standard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Low Frequencies – Daily Tides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5" name="Picture 14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269AFF1A-B703-9A9C-A2A7-C1B53E66C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4" r="5095"/>
          <a:stretch/>
        </p:blipFill>
        <p:spPr>
          <a:xfrm>
            <a:off x="4578431" y="4224509"/>
            <a:ext cx="6764766" cy="2432341"/>
          </a:xfrm>
          <a:prstGeom prst="rect">
            <a:avLst/>
          </a:prstGeom>
        </p:spPr>
      </p:pic>
      <p:pic>
        <p:nvPicPr>
          <p:cNvPr id="16" name="Picture 15" descr="A green line graph with numbers&#10;&#10;Description automatically generated">
            <a:extLst>
              <a:ext uri="{FF2B5EF4-FFF2-40B4-BE49-F238E27FC236}">
                <a16:creationId xmlns:a16="http://schemas.microsoft.com/office/drawing/2014/main" id="{6D10B7B0-0600-53A3-7D8A-4D2959575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9" r="5402" b="-397"/>
          <a:stretch/>
        </p:blipFill>
        <p:spPr>
          <a:xfrm>
            <a:off x="4578431" y="1458850"/>
            <a:ext cx="6764766" cy="2495012"/>
          </a:xfrm>
          <a:prstGeom prst="rect">
            <a:avLst/>
          </a:prstGeom>
        </p:spPr>
      </p:pic>
      <p:pic>
        <p:nvPicPr>
          <p:cNvPr id="20" name="Picture 19" descr="A graph of a frequency&#10;&#10;Description automatically generated">
            <a:extLst>
              <a:ext uri="{FF2B5EF4-FFF2-40B4-BE49-F238E27FC236}">
                <a16:creationId xmlns:a16="http://schemas.microsoft.com/office/drawing/2014/main" id="{75CDD544-A41A-D254-C6BE-8770ED389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03" y="4224509"/>
            <a:ext cx="3261803" cy="24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een line on a white grid&#10;&#10;Description automatically generated">
            <a:extLst>
              <a:ext uri="{FF2B5EF4-FFF2-40B4-BE49-F238E27FC236}">
                <a16:creationId xmlns:a16="http://schemas.microsoft.com/office/drawing/2014/main" id="{98B1A04D-85EE-0652-40E0-B87539C0F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8" r="5696"/>
          <a:stretch/>
        </p:blipFill>
        <p:spPr>
          <a:xfrm>
            <a:off x="6683633" y="165517"/>
            <a:ext cx="5162914" cy="1948307"/>
          </a:xfrm>
        </p:spPr>
      </p:pic>
      <p:pic>
        <p:nvPicPr>
          <p:cNvPr id="5" name="Picture 4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45E4B3EF-9596-3A1B-3CCC-DB98FB2FF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4" r="5667" b="-476"/>
          <a:stretch/>
        </p:blipFill>
        <p:spPr>
          <a:xfrm>
            <a:off x="6669988" y="2482512"/>
            <a:ext cx="5169522" cy="1915266"/>
          </a:xfrm>
          <a:prstGeom prst="rect">
            <a:avLst/>
          </a:prstGeom>
        </p:spPr>
      </p:pic>
      <p:pic>
        <p:nvPicPr>
          <p:cNvPr id="7" name="Picture 6" descr="A graph with green line&#10;&#10;Description automatically generated">
            <a:extLst>
              <a:ext uri="{FF2B5EF4-FFF2-40B4-BE49-F238E27FC236}">
                <a16:creationId xmlns:a16="http://schemas.microsoft.com/office/drawing/2014/main" id="{7D95208A-681D-282F-70B2-D77F76880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7" r="5882" b="-952"/>
          <a:stretch/>
        </p:blipFill>
        <p:spPr>
          <a:xfrm>
            <a:off x="6669988" y="4766467"/>
            <a:ext cx="5169522" cy="1926015"/>
          </a:xfrm>
          <a:prstGeom prst="rect">
            <a:avLst/>
          </a:prstGeom>
        </p:spPr>
      </p:pic>
      <p:pic>
        <p:nvPicPr>
          <p:cNvPr id="6" name="Picture 5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26D02B1C-F75D-1E05-264A-F055C640B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6" y="165517"/>
            <a:ext cx="5094046" cy="1948307"/>
          </a:xfrm>
          <a:prstGeom prst="rect">
            <a:avLst/>
          </a:prstGeom>
        </p:spPr>
      </p:pic>
      <p:pic>
        <p:nvPicPr>
          <p:cNvPr id="9" name="Picture 8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81BD3267-5922-8D7E-9D6F-84733FE0B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6" y="2493166"/>
            <a:ext cx="5094045" cy="1899429"/>
          </a:xfrm>
          <a:prstGeom prst="rect">
            <a:avLst/>
          </a:prstGeom>
        </p:spPr>
      </p:pic>
      <p:pic>
        <p:nvPicPr>
          <p:cNvPr id="11" name="Picture 10" descr="A graph showing a wave of a wave&#10;&#10;Description automatically generated with medium confidence">
            <a:extLst>
              <a:ext uri="{FF2B5EF4-FFF2-40B4-BE49-F238E27FC236}">
                <a16:creationId xmlns:a16="http://schemas.microsoft.com/office/drawing/2014/main" id="{64E04007-3C70-B117-F737-4D62515A0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6" y="4771937"/>
            <a:ext cx="5094045" cy="192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00FD-1BE8-779B-8556-EC263A03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A8A74-2835-6E9D-E5AF-62640CCC0F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60588"/>
            <a:ext cx="108966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 National Oceanic and Atmospheric Administration (n.d.). </a:t>
            </a:r>
            <a:r>
              <a:rPr lang="en-US" altLang="en-US" sz="1800" i="1" dirty="0">
                <a:latin typeface="Arial" panose="020B0604020202020204" pitchFamily="34" charset="0"/>
              </a:rPr>
              <a:t>National Data Buoy Center</a:t>
            </a:r>
            <a:r>
              <a:rPr lang="en-US" altLang="en-US" sz="1800" dirty="0">
                <a:latin typeface="Arial" panose="020B0604020202020204" pitchFamily="34" charset="0"/>
              </a:rPr>
              <a:t>. NOAA NDBC. Retrieved March 1, 2024, from </a:t>
            </a:r>
            <a:r>
              <a:rPr lang="en-US" altLang="en-US" sz="1800" dirty="0">
                <a:latin typeface="Arial" panose="020B0604020202020204" pitchFamily="34" charset="0"/>
                <a:hlinkClick r:id="rId2"/>
              </a:rPr>
              <a:t>https://www.ndbc.noaa.gov/obs.shtml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 National Oceanic and Atmospheric Administration (n.d.). On This Day: 2011 Tohoku Earthquake and Tsunami. National Centers for Environmental Information. Retrieved March 6, 2024, from 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https://www.ncei.noaa.gov/news/day-2011-japan-earthquake-and-tsunami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 SAGE Seismological Facility for the Advancement of Geoscience (n.d.). SAGE Wilber 3 Select Stations. Retrieved February 23, 2024, from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https://ds.iris.edu/wilber3/find_stations/3279407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United States Geological Survey (n.d.). </a:t>
            </a:r>
            <a:r>
              <a:rPr lang="en-US" altLang="en-US" sz="1800" i="1" dirty="0">
                <a:latin typeface="Arial" panose="020B0604020202020204" pitchFamily="34" charset="0"/>
              </a:rPr>
              <a:t>M 9.1 - 2011 Great Tohoku Earthquake, Japan</a:t>
            </a:r>
            <a:r>
              <a:rPr lang="en-US" altLang="en-US" sz="1800" dirty="0">
                <a:latin typeface="Arial" panose="020B0604020202020204" pitchFamily="34" charset="0"/>
              </a:rPr>
              <a:t>. USGS Earthquake Hazards Program. Retrieved March 2, 2024, from </a:t>
            </a:r>
            <a:r>
              <a:rPr lang="en-US" altLang="en-US" sz="1800" dirty="0">
                <a:latin typeface="Arial" panose="020B0604020202020204" pitchFamily="34" charset="0"/>
                <a:hlinkClick r:id="rId5"/>
              </a:rPr>
              <a:t>https://earthquake.usgs.gov/earthquakes/eventpage/official20110311054624120_30/executive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68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357</TotalTime>
  <Words>382</Words>
  <Application>Microsoft Office PowerPoint</Application>
  <PresentationFormat>Widescreen</PresentationFormat>
  <Paragraphs>34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Consolas</vt:lpstr>
      <vt:lpstr>Office 2013 - 2022 Theme</vt:lpstr>
      <vt:lpstr>Earthquakes and Tsunamis</vt:lpstr>
      <vt:lpstr>March 11, 2011 M9.1</vt:lpstr>
      <vt:lpstr>Data </vt:lpstr>
      <vt:lpstr>PowerPoint Presentation</vt:lpstr>
      <vt:lpstr>Sampling Rates</vt:lpstr>
      <vt:lpstr>Resampling the Data</vt:lpstr>
      <vt:lpstr>Filtering the Signal</vt:lpstr>
      <vt:lpstr>PowerPoint Presentation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Tides, Shakes and Earthquakes</dc:title>
  <dc:creator>Jett Rugebregt</dc:creator>
  <cp:lastModifiedBy>Jett Rugebregt</cp:lastModifiedBy>
  <cp:revision>383</cp:revision>
  <dcterms:created xsi:type="dcterms:W3CDTF">2024-03-04T20:38:02Z</dcterms:created>
  <dcterms:modified xsi:type="dcterms:W3CDTF">2024-03-13T17:10:13Z</dcterms:modified>
</cp:coreProperties>
</file>